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813" r:id="rId3"/>
    <p:sldId id="804" r:id="rId4"/>
    <p:sldId id="805" r:id="rId5"/>
    <p:sldId id="808" r:id="rId6"/>
    <p:sldId id="806" r:id="rId7"/>
    <p:sldId id="809" r:id="rId8"/>
    <p:sldId id="793" r:id="rId9"/>
    <p:sldId id="491" r:id="rId10"/>
    <p:sldId id="811" r:id="rId11"/>
    <p:sldId id="796" r:id="rId12"/>
    <p:sldId id="797" r:id="rId13"/>
    <p:sldId id="794" r:id="rId14"/>
    <p:sldId id="798" r:id="rId15"/>
    <p:sldId id="81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6197"/>
  </p:normalViewPr>
  <p:slideViewPr>
    <p:cSldViewPr snapToGrid="0">
      <p:cViewPr varScale="1">
        <p:scale>
          <a:sx n="95" d="100"/>
          <a:sy n="95" d="100"/>
        </p:scale>
        <p:origin x="20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35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EFF64-585B-C58D-E1B4-D3183F3F3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528" y="1643530"/>
            <a:ext cx="6815669" cy="2499158"/>
          </a:xfrm>
        </p:spPr>
        <p:txBody>
          <a:bodyPr/>
          <a:lstStyle/>
          <a:p>
            <a:r>
              <a:rPr lang="en-US" dirty="0"/>
              <a:t>Ham Radio and Emergency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D74D4-0D85-EF5A-C768-1181EC690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222375"/>
            <a:ext cx="6815669" cy="756023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Augusta County, Waynesboro, and Staunton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Dave Beebe K4UEK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63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E367D-089D-21BF-F18A-8D7D9A5E4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Participating hospitals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43E9C-3C42-FA79-1443-94E5761332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1990165"/>
            <a:ext cx="4718304" cy="388028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Augusta Health-Fishersville</a:t>
            </a:r>
          </a:p>
          <a:p>
            <a:r>
              <a:rPr lang="en-US" b="1" dirty="0"/>
              <a:t>Western State Hospital-Staunton</a:t>
            </a:r>
          </a:p>
          <a:p>
            <a:r>
              <a:rPr lang="en-US" b="1" dirty="0"/>
              <a:t>Bath County Community Hospital-Hot Springs</a:t>
            </a:r>
          </a:p>
          <a:p>
            <a:r>
              <a:rPr lang="en-US" b="1" dirty="0"/>
              <a:t>Carilion Rockbridge Community Hospital-Lexington</a:t>
            </a:r>
          </a:p>
          <a:p>
            <a:r>
              <a:rPr lang="en-US" b="1" dirty="0"/>
              <a:t>Sentara Martha Jefferson-Charlottesville</a:t>
            </a:r>
          </a:p>
          <a:p>
            <a:r>
              <a:rPr lang="en-US" b="1" dirty="0"/>
              <a:t>Sentara Rockingham Memorial-Harrisonburg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16EC7E-79FD-D1BA-3A9C-B6391B229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1990165"/>
            <a:ext cx="4718304" cy="388028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Shenandoah Memorial Hospital-Woodstock</a:t>
            </a:r>
          </a:p>
          <a:p>
            <a:r>
              <a:rPr lang="en-US" b="1" dirty="0"/>
              <a:t>UVA Culpepper Medical Center-Culpepper</a:t>
            </a:r>
          </a:p>
          <a:p>
            <a:r>
              <a:rPr lang="en-US" b="1" dirty="0"/>
              <a:t>UVA Medical Center-Charlottesville</a:t>
            </a:r>
          </a:p>
          <a:p>
            <a:r>
              <a:rPr lang="en-US" b="1" dirty="0"/>
              <a:t>Warren Memorial Hospital-Front Royal</a:t>
            </a:r>
          </a:p>
          <a:p>
            <a:r>
              <a:rPr lang="en-US" b="1" dirty="0"/>
              <a:t>Page Memorial Hospital-Luray</a:t>
            </a:r>
          </a:p>
          <a:p>
            <a:r>
              <a:rPr lang="en-US" b="1" dirty="0"/>
              <a:t>Winchester Medical Center-Winchester (and 2 of their WV Hospitals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AEBAE4-18B1-7455-3E67-8999D640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74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41B31-7159-6A6E-47F4-267B564DB1A0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7159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b="1"/>
              <a:t>Sample Forms We Might Use	</a:t>
            </a:r>
            <a:endParaRPr lang="en-US" b="1" dirty="0"/>
          </a:p>
        </p:txBody>
      </p:sp>
      <p:pic>
        <p:nvPicPr>
          <p:cNvPr id="3" name="Content Placeholder 3" descr="Hosp Bed Report.pdf">
            <a:extLst>
              <a:ext uri="{FF2B5EF4-FFF2-40B4-BE49-F238E27FC236}">
                <a16:creationId xmlns:a16="http://schemas.microsoft.com/office/drawing/2014/main" id="{4839E1A4-4E54-547A-E14D-CD6B1782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60" b="32560"/>
          <a:stretch>
            <a:fillRect/>
          </a:stretch>
        </p:blipFill>
        <p:spPr>
          <a:xfrm>
            <a:off x="609599" y="1230488"/>
            <a:ext cx="11116603" cy="501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04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HICS 251 – FACILITY SYSTEM STATUS REPORT.pdf">
            <a:extLst>
              <a:ext uri="{FF2B5EF4-FFF2-40B4-BE49-F238E27FC236}">
                <a16:creationId xmlns:a16="http://schemas.microsoft.com/office/drawing/2014/main" id="{27CDDDED-EF9C-649C-24DB-F41FCA0BE8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5" t="-5145" r="10504" b="30800"/>
          <a:stretch/>
        </p:blipFill>
        <p:spPr>
          <a:xfrm>
            <a:off x="1277522" y="-2326341"/>
            <a:ext cx="13957995" cy="10515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078EFE-6D94-A534-5D9F-DB479972BD6C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7159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b="1" dirty="0"/>
              <a:t>Facility Status Report</a:t>
            </a:r>
          </a:p>
        </p:txBody>
      </p:sp>
    </p:spTree>
    <p:extLst>
      <p:ext uri="{BB962C8B-B14F-4D97-AF65-F5344CB8AC3E}">
        <p14:creationId xmlns:p14="http://schemas.microsoft.com/office/powerpoint/2010/main" val="724978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 descr="IMG_2642.jpg">
            <a:extLst>
              <a:ext uri="{FF2B5EF4-FFF2-40B4-BE49-F238E27FC236}">
                <a16:creationId xmlns:a16="http://schemas.microsoft.com/office/drawing/2014/main" id="{953CB7F7-CAC6-3611-EEEF-E2C76646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94" b="16482"/>
          <a:stretch/>
        </p:blipFill>
        <p:spPr>
          <a:xfrm>
            <a:off x="1421156" y="457822"/>
            <a:ext cx="8994431" cy="614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5972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 descr="IMG_2644.jpg">
            <a:extLst>
              <a:ext uri="{FF2B5EF4-FFF2-40B4-BE49-F238E27FC236}">
                <a16:creationId xmlns:a16="http://schemas.microsoft.com/office/drawing/2014/main" id="{B821D1E0-A9C9-DAF9-9CC7-82183B85D2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25017" r="638" b="15214"/>
          <a:stretch/>
        </p:blipFill>
        <p:spPr>
          <a:xfrm>
            <a:off x="1751300" y="93386"/>
            <a:ext cx="8273457" cy="659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87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A1966-B7F8-3F76-7572-92CFF691E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2729" y="5499895"/>
            <a:ext cx="9638443" cy="48463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C6E102-4BC1-1D9C-5A97-CB58CCDCA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50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Questions/comments?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00054-E6D0-6DC8-32A0-24EB1D26B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8A7A6979-0714-4377-B894-6BE4C2D6E202}" type="slidenum">
              <a:rPr lang="en-US" kern="1200" spc="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kern="1200" spc="0" baseline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14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0184B-E6DA-EA38-3611-84517736E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88218"/>
            <a:ext cx="9601196" cy="1303867"/>
          </a:xfrm>
        </p:spPr>
        <p:txBody>
          <a:bodyPr/>
          <a:lstStyle/>
          <a:p>
            <a:r>
              <a:rPr lang="en-US" dirty="0"/>
              <a:t>This presentation is </a:t>
            </a:r>
            <a:r>
              <a:rPr lang="en-US" b="1" dirty="0"/>
              <a:t>Not</a:t>
            </a:r>
            <a:r>
              <a:rPr lang="en-US" dirty="0"/>
              <a:t>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A37D1-720E-2B83-C868-94611692D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765265"/>
            <a:ext cx="7729728" cy="4203735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The structure and organization of Emergency Management in the state of Virginia</a:t>
            </a:r>
          </a:p>
          <a:p>
            <a:r>
              <a:rPr lang="en-US" sz="2000" dirty="0"/>
              <a:t>It is actually quite complicated and dynamic (Governors tend to change it occasionally)</a:t>
            </a:r>
          </a:p>
          <a:p>
            <a:r>
              <a:rPr lang="en-US" sz="2000" dirty="0"/>
              <a:t>A mix of State and Private (not for profit) organizations that are interconnected</a:t>
            </a:r>
          </a:p>
          <a:p>
            <a:r>
              <a:rPr lang="en-US" sz="2000" dirty="0"/>
              <a:t>Remember that ARES is an ARRL entity and totally unrelated to the State Emergency Management structure- the State could opt to engage ARES if they so desired but there is no formal mandate from what I could find.</a:t>
            </a:r>
          </a:p>
          <a:p>
            <a:r>
              <a:rPr lang="en-US" sz="2000" dirty="0"/>
              <a:t>Therefore, we are fortunate to be an invited member to our local LEPC (Local Emergency Preparedness Committee)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37E11-9942-5E9E-FF14-2D16AA219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99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A214B-5F11-306A-C573-0DBD6795A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536" y="767269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Local emergency preparedness committee: represented entities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BAAD1-51EF-35BA-0192-7F5C7FAB50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5" y="2272282"/>
            <a:ext cx="4271771" cy="4311397"/>
          </a:xfrm>
        </p:spPr>
        <p:txBody>
          <a:bodyPr>
            <a:noAutofit/>
          </a:bodyPr>
          <a:lstStyle/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Fire, EMS, Police, Emergency Management, Emergency Communications, and local elected officials from Staunton, Augusta, and Waynesboro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Virginia Department of Emergency Management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Virginia Department of Environmental Quality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Virginia Department of Forestry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Augusta Health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Local HAM radio group</a:t>
            </a:r>
          </a:p>
          <a:p>
            <a:pPr algn="l"/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Central Shenandoah Health District (VDH)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7A897D-A09C-ECC3-F178-D56E6A370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6" y="2272281"/>
            <a:ext cx="4270247" cy="4128519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American Red Cross</a:t>
            </a:r>
          </a:p>
          <a:p>
            <a:pPr algn="l"/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CERT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Western State Hospital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Woodrow Wilson Workforce Center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Blue Ridge College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Mary Baldwin University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SAW Schools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Central Shenandoah Planning District Commission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Local Industry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Citizen representative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227A8-8703-C9D6-D8AD-265C0DDCB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BA0553-3AA4-13B1-E031-260103435A64}"/>
              </a:ext>
            </a:extLst>
          </p:cNvPr>
          <p:cNvSpPr txBox="1"/>
          <p:nvPr/>
        </p:nvSpPr>
        <p:spPr>
          <a:xfrm>
            <a:off x="5338371" y="1899383"/>
            <a:ext cx="3609473" cy="372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Meets Quarterly</a:t>
            </a:r>
          </a:p>
        </p:txBody>
      </p:sp>
    </p:spTree>
    <p:extLst>
      <p:ext uri="{BB962C8B-B14F-4D97-AF65-F5344CB8AC3E}">
        <p14:creationId xmlns:p14="http://schemas.microsoft.com/office/powerpoint/2010/main" val="108324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00EE2-19FB-8B25-C367-3552CDA6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21341"/>
            <a:ext cx="7729728" cy="1188720"/>
          </a:xfrm>
        </p:spPr>
        <p:txBody>
          <a:bodyPr>
            <a:normAutofit/>
          </a:bodyPr>
          <a:lstStyle/>
          <a:p>
            <a:r>
              <a:rPr lang="en-US" sz="2800" b="1" dirty="0"/>
              <a:t>Local emergency preparedness committee: Current participants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C2BD1-46D4-4BD6-FC0A-747F19745E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1667435"/>
            <a:ext cx="4271771" cy="4925120"/>
          </a:xfrm>
        </p:spPr>
        <p:txBody>
          <a:bodyPr>
            <a:noAutofit/>
          </a:bodyPr>
          <a:lstStyle/>
          <a:p>
            <a:r>
              <a:rPr lang="en-US" sz="1600" b="1" dirty="0">
                <a:effectLst/>
                <a:latin typeface="Helvetica Neue" panose="02000503000000020004" pitchFamily="2" charset="0"/>
              </a:rPr>
              <a:t>Adam Sheets, </a:t>
            </a:r>
            <a:r>
              <a:rPr lang="en-US" sz="1600" b="1" i="1" dirty="0">
                <a:effectLst/>
                <a:latin typeface="Helvetica Neue" panose="02000503000000020004" pitchFamily="2" charset="0"/>
              </a:rPr>
              <a:t>Wilson Work Force Rehabilitation Center</a:t>
            </a:r>
          </a:p>
          <a:p>
            <a:r>
              <a:rPr lang="en-US" sz="1600" b="1" dirty="0">
                <a:effectLst/>
                <a:latin typeface="Helvetica Neue" panose="02000503000000020004" pitchFamily="2" charset="0"/>
              </a:rPr>
              <a:t>Amanda Irvine, </a:t>
            </a:r>
            <a:r>
              <a:rPr lang="en-US" sz="1600" b="1" i="1" dirty="0">
                <a:effectLst/>
                <a:latin typeface="Helvetica Neue" panose="02000503000000020004" pitchFamily="2" charset="0"/>
              </a:rPr>
              <a:t>Augusta County ECC</a:t>
            </a:r>
          </a:p>
          <a:p>
            <a:r>
              <a:rPr lang="en-US" sz="1600" b="1" dirty="0">
                <a:effectLst/>
                <a:latin typeface="Helvetica Neue" panose="02000503000000020004" pitchFamily="2" charset="0"/>
              </a:rPr>
              <a:t>Andrew Holloway, </a:t>
            </a:r>
            <a:r>
              <a:rPr lang="en-US" sz="1600" b="1" i="1" dirty="0">
                <a:effectLst/>
                <a:latin typeface="Helvetica Neue" panose="02000503000000020004" pitchFamily="2" charset="0"/>
              </a:rPr>
              <a:t>Waynesboro Fire Department</a:t>
            </a:r>
          </a:p>
          <a:p>
            <a:r>
              <a:rPr lang="en-US" sz="1600" b="1" dirty="0">
                <a:effectLst/>
                <a:latin typeface="Helvetica Neue" panose="02000503000000020004" pitchFamily="2" charset="0"/>
              </a:rPr>
              <a:t>Chad Kauffman, </a:t>
            </a:r>
            <a:r>
              <a:rPr lang="en-US" sz="1600" b="1" i="1" dirty="0">
                <a:effectLst/>
                <a:latin typeface="Helvetica Neue" panose="02000503000000020004" pitchFamily="2" charset="0"/>
              </a:rPr>
              <a:t>Staunton Police Department</a:t>
            </a:r>
          </a:p>
          <a:p>
            <a:r>
              <a:rPr lang="en-US" sz="1600" b="1" dirty="0">
                <a:effectLst/>
                <a:latin typeface="Helvetica Neue" panose="02000503000000020004" pitchFamily="2" charset="0"/>
              </a:rPr>
              <a:t>Craig </a:t>
            </a:r>
            <a:r>
              <a:rPr lang="en-US" sz="1600" b="1" dirty="0" err="1">
                <a:effectLst/>
                <a:latin typeface="Helvetica Neue" panose="02000503000000020004" pitchFamily="2" charset="0"/>
              </a:rPr>
              <a:t>Strawderman</a:t>
            </a:r>
            <a:r>
              <a:rPr lang="en-US" sz="1600" b="1" dirty="0">
                <a:effectLst/>
                <a:latin typeface="Helvetica Neue" panose="02000503000000020004" pitchFamily="2" charset="0"/>
              </a:rPr>
              <a:t> and Gene Stewart, </a:t>
            </a:r>
            <a:r>
              <a:rPr lang="en-US" sz="1600" b="1" i="1" dirty="0">
                <a:effectLst/>
                <a:latin typeface="Helvetica Neue" panose="02000503000000020004" pitchFamily="2" charset="0"/>
              </a:rPr>
              <a:t>VDEM</a:t>
            </a:r>
          </a:p>
          <a:p>
            <a:r>
              <a:rPr lang="en-US" sz="1600" b="1" dirty="0">
                <a:effectLst/>
                <a:latin typeface="Helvetica Neue" panose="02000503000000020004" pitchFamily="2" charset="0"/>
              </a:rPr>
              <a:t>Dave Beebe, Fred Castello, </a:t>
            </a:r>
            <a:r>
              <a:rPr lang="en-US" sz="1600" b="1" i="1" dirty="0">
                <a:effectLst/>
                <a:latin typeface="Helvetica Neue" panose="02000503000000020004" pitchFamily="2" charset="0"/>
              </a:rPr>
              <a:t>Augusta Health/Ham</a:t>
            </a:r>
          </a:p>
          <a:p>
            <a:r>
              <a:rPr lang="en-US" sz="1600" b="1" dirty="0">
                <a:effectLst/>
                <a:latin typeface="Helvetica Neue" panose="02000503000000020004" pitchFamily="2" charset="0"/>
              </a:rPr>
              <a:t>David Shaw, </a:t>
            </a:r>
            <a:r>
              <a:rPr lang="en-US" sz="1600" b="1" i="1" dirty="0">
                <a:effectLst/>
                <a:latin typeface="Helvetica Neue" panose="02000503000000020004" pitchFamily="2" charset="0"/>
              </a:rPr>
              <a:t>Waynesboro Police Department</a:t>
            </a:r>
          </a:p>
          <a:p>
            <a:r>
              <a:rPr lang="en-US" sz="1600" b="1" dirty="0">
                <a:effectLst/>
                <a:latin typeface="Helvetica Neue" panose="02000503000000020004" pitchFamily="2" charset="0"/>
              </a:rPr>
              <a:t>Donald Smith, </a:t>
            </a:r>
            <a:r>
              <a:rPr lang="en-US" sz="1600" b="1" i="1" dirty="0">
                <a:effectLst/>
                <a:latin typeface="Helvetica Neue" panose="02000503000000020004" pitchFamily="2" charset="0"/>
              </a:rPr>
              <a:t>Augusta County Sheriff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2F5D9-E44F-1DE3-5D24-1C6853274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5" y="1667435"/>
            <a:ext cx="4270247" cy="4769224"/>
          </a:xfrm>
        </p:spPr>
        <p:txBody>
          <a:bodyPr>
            <a:normAutofit fontScale="70000" lnSpcReduction="20000"/>
          </a:bodyPr>
          <a:lstStyle/>
          <a:p>
            <a:r>
              <a:rPr lang="en-US" sz="2300" b="1" dirty="0">
                <a:effectLst/>
                <a:latin typeface="Helvetica Neue" panose="02000503000000020004" pitchFamily="2" charset="0"/>
              </a:rPr>
              <a:t>Gary </a:t>
            </a:r>
            <a:r>
              <a:rPr lang="en-US" sz="2300" b="1" dirty="0" err="1">
                <a:effectLst/>
                <a:latin typeface="Helvetica Neue" panose="02000503000000020004" pitchFamily="2" charset="0"/>
              </a:rPr>
              <a:t>Craun</a:t>
            </a:r>
            <a:r>
              <a:rPr lang="en-US" sz="2300" b="1" dirty="0">
                <a:effectLst/>
                <a:latin typeface="Helvetica Neue" panose="02000503000000020004" pitchFamily="2" charset="0"/>
              </a:rPr>
              <a:t>, </a:t>
            </a:r>
            <a:r>
              <a:rPr lang="en-US" sz="2300" b="1" i="1" dirty="0">
                <a:effectLst/>
                <a:latin typeface="Helvetica Neue" panose="02000503000000020004" pitchFamily="2" charset="0"/>
              </a:rPr>
              <a:t>Shenandoah Valley Airport</a:t>
            </a:r>
            <a:endParaRPr lang="en-US" sz="2300" b="1" dirty="0">
              <a:effectLst/>
              <a:latin typeface="Helvetica Neue" panose="02000503000000020004" pitchFamily="2" charset="0"/>
            </a:endParaRPr>
          </a:p>
          <a:p>
            <a:r>
              <a:rPr lang="en-US" sz="2100" b="1" dirty="0">
                <a:effectLst/>
                <a:latin typeface="Helvetica Neue" panose="02000503000000020004" pitchFamily="2" charset="0"/>
              </a:rPr>
              <a:t>Gary </a:t>
            </a:r>
            <a:r>
              <a:rPr lang="en-US" sz="2100" b="1" dirty="0" err="1">
                <a:effectLst/>
                <a:latin typeface="Helvetica Neue" panose="02000503000000020004" pitchFamily="2" charset="0"/>
              </a:rPr>
              <a:t>Critzer</a:t>
            </a:r>
            <a:r>
              <a:rPr lang="en-US" sz="2100" b="1" dirty="0">
                <a:effectLst/>
                <a:latin typeface="Helvetica Neue" panose="02000503000000020004" pitchFamily="2" charset="0"/>
              </a:rPr>
              <a:t>, </a:t>
            </a:r>
            <a:r>
              <a:rPr lang="en-US" sz="2100" b="1" i="1" dirty="0">
                <a:effectLst/>
                <a:latin typeface="Helvetica Neue" panose="02000503000000020004" pitchFamily="2" charset="0"/>
              </a:rPr>
              <a:t>Waynesboro Emergency Management</a:t>
            </a:r>
            <a:endParaRPr lang="en-US" sz="2100" b="1" dirty="0">
              <a:effectLst/>
              <a:latin typeface="Helvetica Neue" panose="02000503000000020004" pitchFamily="2" charset="0"/>
            </a:endParaRPr>
          </a:p>
          <a:p>
            <a:r>
              <a:rPr lang="en-US" sz="2100" b="1" dirty="0">
                <a:effectLst/>
                <a:latin typeface="Helvetica Neue" panose="02000503000000020004" pitchFamily="2" charset="0"/>
              </a:rPr>
              <a:t>Greg Schacht, </a:t>
            </a:r>
            <a:r>
              <a:rPr lang="en-US" sz="2100" b="1" i="1" dirty="0">
                <a:effectLst/>
                <a:latin typeface="Helvetica Neue" panose="02000503000000020004" pitchFamily="2" charset="0"/>
              </a:rPr>
              <a:t>Augusta County Fire and Rescue</a:t>
            </a:r>
          </a:p>
          <a:p>
            <a:r>
              <a:rPr lang="en-US" sz="2100" b="1" dirty="0">
                <a:effectLst/>
                <a:latin typeface="Helvetica Neue" panose="02000503000000020004" pitchFamily="2" charset="0"/>
              </a:rPr>
              <a:t> Jonathan Knotts, </a:t>
            </a:r>
            <a:r>
              <a:rPr lang="en-US" sz="2100" b="1" i="1" dirty="0">
                <a:effectLst/>
                <a:latin typeface="Helvetica Neue" panose="02000503000000020004" pitchFamily="2" charset="0"/>
              </a:rPr>
              <a:t>Augusta Health </a:t>
            </a:r>
          </a:p>
          <a:p>
            <a:r>
              <a:rPr lang="en-US" sz="2100" b="1" dirty="0">
                <a:effectLst/>
                <a:latin typeface="Helvetica Neue" panose="02000503000000020004" pitchFamily="2" charset="0"/>
              </a:rPr>
              <a:t>Julia </a:t>
            </a:r>
            <a:r>
              <a:rPr lang="en-US" sz="2100" b="1" dirty="0" err="1">
                <a:effectLst/>
                <a:latin typeface="Helvetica Neue" panose="02000503000000020004" pitchFamily="2" charset="0"/>
              </a:rPr>
              <a:t>Pilipenko</a:t>
            </a:r>
            <a:r>
              <a:rPr lang="en-US" sz="2100" b="1" dirty="0">
                <a:effectLst/>
                <a:latin typeface="Helvetica Neue" panose="02000503000000020004" pitchFamily="2" charset="0"/>
              </a:rPr>
              <a:t> and Robert Stinnett, </a:t>
            </a:r>
            <a:r>
              <a:rPr lang="en-US" sz="2100" b="1" i="1" dirty="0">
                <a:effectLst/>
                <a:latin typeface="Helvetica Neue" panose="02000503000000020004" pitchFamily="2" charset="0"/>
              </a:rPr>
              <a:t>Dominion Energy</a:t>
            </a:r>
          </a:p>
          <a:p>
            <a:r>
              <a:rPr lang="en-US" sz="2100" b="1" dirty="0">
                <a:effectLst/>
                <a:latin typeface="Helvetica Neue" panose="02000503000000020004" pitchFamily="2" charset="0"/>
              </a:rPr>
              <a:t>Michael Shull, </a:t>
            </a:r>
            <a:r>
              <a:rPr lang="en-US" sz="2100" b="1" i="1" dirty="0">
                <a:effectLst/>
                <a:latin typeface="Helvetica Neue" panose="02000503000000020004" pitchFamily="2" charset="0"/>
              </a:rPr>
              <a:t>Augusta County Board of Supervisor</a:t>
            </a:r>
          </a:p>
          <a:p>
            <a:r>
              <a:rPr lang="en-US" sz="2100" b="1" dirty="0">
                <a:effectLst/>
                <a:latin typeface="Helvetica Neue" panose="02000503000000020004" pitchFamily="2" charset="0"/>
              </a:rPr>
              <a:t>Nicholas King, </a:t>
            </a:r>
            <a:r>
              <a:rPr lang="en-US" sz="2100" b="1" i="1" dirty="0">
                <a:effectLst/>
                <a:latin typeface="Helvetica Neue" panose="02000503000000020004" pitchFamily="2" charset="0"/>
              </a:rPr>
              <a:t>Augusta County Service Authority</a:t>
            </a:r>
          </a:p>
          <a:p>
            <a:r>
              <a:rPr lang="en-US" sz="2100" b="1" dirty="0">
                <a:effectLst/>
                <a:latin typeface="Helvetica Neue" panose="02000503000000020004" pitchFamily="2" charset="0"/>
              </a:rPr>
              <a:t>Pat O Neil</a:t>
            </a:r>
            <a:r>
              <a:rPr lang="en-US" sz="2100" b="1" i="1" dirty="0">
                <a:effectLst/>
                <a:latin typeface="Helvetica Neue" panose="02000503000000020004" pitchFamily="2" charset="0"/>
              </a:rPr>
              <a:t>, American Red Cross</a:t>
            </a:r>
          </a:p>
          <a:p>
            <a:r>
              <a:rPr lang="en-US" sz="2100" b="1" dirty="0">
                <a:effectLst/>
                <a:latin typeface="Helvetica Neue" panose="02000503000000020004" pitchFamily="2" charset="0"/>
              </a:rPr>
              <a:t>Patrick Lam, </a:t>
            </a:r>
            <a:r>
              <a:rPr lang="en-US" sz="2100" b="1" i="1" dirty="0">
                <a:effectLst/>
                <a:latin typeface="Helvetica Neue" panose="02000503000000020004" pitchFamily="2" charset="0"/>
              </a:rPr>
              <a:t>Augusta County Emergency Management </a:t>
            </a:r>
          </a:p>
          <a:p>
            <a:r>
              <a:rPr lang="en-US" sz="2100" b="1" dirty="0">
                <a:effectLst/>
                <a:latin typeface="Helvetica Neue" panose="02000503000000020004" pitchFamily="2" charset="0"/>
              </a:rPr>
              <a:t>Shannon Conner, </a:t>
            </a:r>
            <a:r>
              <a:rPr lang="en-US" sz="2100" b="1" i="1" dirty="0">
                <a:effectLst/>
                <a:latin typeface="Helvetica Neue" panose="02000503000000020004" pitchFamily="2" charset="0"/>
              </a:rPr>
              <a:t>Western State Hospital</a:t>
            </a:r>
          </a:p>
          <a:p>
            <a:endParaRPr lang="en-US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50A03-C518-D36B-F0D0-B855A196F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45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3E070-5A4B-FBC0-5CCD-32CE33022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LEPC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94607-E7C9-6178-3700-8D2E0710F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 Neue" panose="02000503000000020004" pitchFamily="2" charset="0"/>
              </a:rPr>
              <a:t> </a:t>
            </a:r>
            <a:r>
              <a:rPr lang="en-US" sz="2800" dirty="0">
                <a:effectLst/>
                <a:latin typeface="Helvetica Neue" panose="02000503000000020004" pitchFamily="2" charset="0"/>
              </a:rPr>
              <a:t>Chair: Gary </a:t>
            </a:r>
            <a:r>
              <a:rPr lang="en-US" sz="2800" dirty="0" err="1">
                <a:effectLst/>
                <a:latin typeface="Helvetica Neue" panose="02000503000000020004" pitchFamily="2" charset="0"/>
              </a:rPr>
              <a:t>Critzer</a:t>
            </a:r>
            <a:r>
              <a:rPr lang="en-US" sz="2800" dirty="0">
                <a:effectLst/>
                <a:latin typeface="Helvetica Neue" panose="02000503000000020004" pitchFamily="2" charset="0"/>
              </a:rPr>
              <a:t> (City of Waynesboro)</a:t>
            </a:r>
          </a:p>
          <a:p>
            <a:r>
              <a:rPr lang="en-US" sz="2800" dirty="0">
                <a:effectLst/>
                <a:latin typeface="Helvetica Neue" panose="02000503000000020004" pitchFamily="2" charset="0"/>
              </a:rPr>
              <a:t>Vice Chair: Patrick Lam (County of Augusta)</a:t>
            </a:r>
          </a:p>
          <a:p>
            <a:r>
              <a:rPr lang="en-US" sz="2800" dirty="0">
                <a:effectLst/>
                <a:latin typeface="Helvetica Neue" panose="02000503000000020004" pitchFamily="2" charset="0"/>
              </a:rPr>
              <a:t>Secretary: Jonathan Knotts (Augusta Health)</a:t>
            </a:r>
          </a:p>
          <a:p>
            <a:endParaRPr lang="en-US" dirty="0">
              <a:noFill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308EA-3A99-2DD7-D42D-DE6D80DC8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943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D873E-4F37-4076-FB12-9AFC3019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84095"/>
            <a:ext cx="7729728" cy="986118"/>
          </a:xfrm>
        </p:spPr>
        <p:txBody>
          <a:bodyPr/>
          <a:lstStyle/>
          <a:p>
            <a:r>
              <a:rPr lang="en-US" dirty="0"/>
              <a:t>Example agenda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77DBF-40E9-94FF-696B-807BC20AA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1595718"/>
            <a:ext cx="9177010" cy="4622202"/>
          </a:xfrm>
        </p:spPr>
        <p:txBody>
          <a:bodyPr>
            <a:normAutofit/>
          </a:bodyPr>
          <a:lstStyle/>
          <a:p>
            <a:r>
              <a:rPr lang="en-US" sz="2400" b="1" dirty="0"/>
              <a:t>Revision of SAW HAZMAT Plan</a:t>
            </a:r>
          </a:p>
          <a:p>
            <a:r>
              <a:rPr lang="en-US" sz="2400" b="1" dirty="0"/>
              <a:t>Update on implementation of P25 radios</a:t>
            </a:r>
          </a:p>
          <a:p>
            <a:r>
              <a:rPr lang="en-US" sz="2400" b="1" dirty="0"/>
              <a:t>Airport tabletop exercise</a:t>
            </a:r>
          </a:p>
          <a:p>
            <a:r>
              <a:rPr lang="en-US" sz="2400" b="1" dirty="0"/>
              <a:t>Ham radio at local hospitals</a:t>
            </a:r>
          </a:p>
          <a:p>
            <a:r>
              <a:rPr lang="en-US" sz="2400" b="1" dirty="0"/>
              <a:t>Augusta County 911 center renovation</a:t>
            </a:r>
          </a:p>
          <a:p>
            <a:r>
              <a:rPr lang="en-US" sz="2400" b="1" dirty="0"/>
              <a:t>Augusta County Sherriff discussed Active Attack training</a:t>
            </a:r>
          </a:p>
          <a:p>
            <a:r>
              <a:rPr lang="en-US" sz="2400" b="1" dirty="0"/>
              <a:t>VDEM discusses training events and exercises</a:t>
            </a:r>
          </a:p>
          <a:p>
            <a:r>
              <a:rPr lang="en-US" sz="2400" b="1" dirty="0"/>
              <a:t>Red Cross discussed installation of smoke alarms for visual and hearing-impaired folks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E8E2DA-A24C-0146-EC04-B088CA679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E48EE6-78AB-0291-1737-88F210FDA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705" y="964692"/>
            <a:ext cx="9712977" cy="1509568"/>
          </a:xfrm>
        </p:spPr>
        <p:txBody>
          <a:bodyPr>
            <a:normAutofit/>
          </a:bodyPr>
          <a:lstStyle/>
          <a:p>
            <a:r>
              <a:rPr lang="en-US" sz="5400" dirty="0"/>
              <a:t>Ham Radio in Valley Hospitals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0FEA9-F382-295F-A4EE-6446CFC4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FFF3-2268-3A4F-8AF5-EDC6C574A013}" type="datetime1">
              <a:rPr lang="en-US" smtClean="0"/>
              <a:t>1/2/24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7ABFEC-338F-F2B6-C9C4-1E9BC9B5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AE0427-C069-4208-CBB6-A582F3DD6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688" y="2373032"/>
            <a:ext cx="4794624" cy="359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0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3641" y="291949"/>
            <a:ext cx="100182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solidFill>
                  <a:srgbClr val="78AA6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b="1" dirty="0"/>
              <a:t>History of Ham Radio at Hospitals in the Valley</a:t>
            </a:r>
            <a:endParaRPr lang="en-US" sz="4000" b="1" dirty="0">
              <a:solidFill>
                <a:srgbClr val="78AA65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F87C4FD-C0D3-17B1-8A98-710179CE02CD}"/>
              </a:ext>
            </a:extLst>
          </p:cNvPr>
          <p:cNvSpPr txBox="1">
            <a:spLocks/>
          </p:cNvSpPr>
          <p:nvPr/>
        </p:nvSpPr>
        <p:spPr>
          <a:xfrm>
            <a:off x="609600" y="1800055"/>
            <a:ext cx="10972800" cy="47659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About 6 years ago a grant was obtained to facilitate the purchase and installation of ham radio equipment into about 12 hospitals up and down the valley</a:t>
            </a:r>
          </a:p>
          <a:p>
            <a:r>
              <a:rPr lang="en-US" dirty="0"/>
              <a:t>Recent merger into Northern Virginia Emergency Response System (NVERS) – they initiated bi-monthly communication drills that includes ham radio</a:t>
            </a:r>
          </a:p>
          <a:p>
            <a:r>
              <a:rPr lang="en-US" dirty="0"/>
              <a:t>Generally, there are antennas (HF folded dipoles and dual band VHF/UHF verticals) on the roofs of these hospitals</a:t>
            </a:r>
          </a:p>
          <a:p>
            <a:r>
              <a:rPr lang="en-US" dirty="0"/>
              <a:t>We exercise the radios once a week and participate in emergency planning and emergency exercises</a:t>
            </a:r>
          </a:p>
          <a:p>
            <a:r>
              <a:rPr lang="en-US" dirty="0"/>
              <a:t>Primarily use Winlink and PACTOR on HF and Packet on VHF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9855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C00492-6A54-89A2-C8A8-9173F54DCC85}"/>
              </a:ext>
            </a:extLst>
          </p:cNvPr>
          <p:cNvSpPr txBox="1"/>
          <p:nvPr/>
        </p:nvSpPr>
        <p:spPr>
          <a:xfrm>
            <a:off x="740780" y="255657"/>
            <a:ext cx="90514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Why Have Ham Radio in a Hospital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F787-D2BE-9D0C-580E-5F917485E76A}"/>
              </a:ext>
            </a:extLst>
          </p:cNvPr>
          <p:cNvSpPr txBox="1">
            <a:spLocks/>
          </p:cNvSpPr>
          <p:nvPr/>
        </p:nvSpPr>
        <p:spPr>
          <a:xfrm>
            <a:off x="609600" y="1295400"/>
            <a:ext cx="10972800" cy="4953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Communication functionality of last resort</a:t>
            </a:r>
          </a:p>
          <a:p>
            <a:r>
              <a:rPr lang="en-US" dirty="0"/>
              <a:t>As a rule, when all else fails, ham radio can get through</a:t>
            </a:r>
          </a:p>
          <a:p>
            <a:r>
              <a:rPr lang="en-US" dirty="0"/>
              <a:t>You may recall hurricane Katrina in August of 2005</a:t>
            </a:r>
          </a:p>
          <a:p>
            <a:r>
              <a:rPr lang="en-US" dirty="0"/>
              <a:t>Some hospitals in very desperate situations (loss of power, supplies, staff, etc.)</a:t>
            </a:r>
          </a:p>
          <a:p>
            <a:r>
              <a:rPr lang="en-US" dirty="0"/>
              <a:t>After that, CMS thought it might be a good idea to have the ability to have backup communications.</a:t>
            </a:r>
          </a:p>
          <a:p>
            <a:r>
              <a:rPr lang="en-US" dirty="0"/>
              <a:t>Remember earthquake in Louisa in 2011</a:t>
            </a:r>
          </a:p>
          <a:p>
            <a:pPr lvl="1"/>
            <a:r>
              <a:rPr lang="en-US" dirty="0"/>
              <a:t>As a result of that earthquake, UVA lost all of its internet capability</a:t>
            </a:r>
          </a:p>
          <a:p>
            <a:r>
              <a:rPr lang="en-US" dirty="0"/>
              <a:t>We believe if activated our primary function will involve facilitating the transfer of patients (in or out) and/or the communication of the facilities functionality</a:t>
            </a:r>
          </a:p>
        </p:txBody>
      </p:sp>
    </p:spTree>
    <p:extLst>
      <p:ext uri="{BB962C8B-B14F-4D97-AF65-F5344CB8AC3E}">
        <p14:creationId xmlns:p14="http://schemas.microsoft.com/office/powerpoint/2010/main" val="3046025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727</Words>
  <Application>Microsoft Macintosh PowerPoint</Application>
  <PresentationFormat>Widescreen</PresentationFormat>
  <Paragraphs>101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Garamond</vt:lpstr>
      <vt:lpstr>Helvetica Neue</vt:lpstr>
      <vt:lpstr>Open Sans</vt:lpstr>
      <vt:lpstr>Organic</vt:lpstr>
      <vt:lpstr>Ham Radio and Emergency Management</vt:lpstr>
      <vt:lpstr>This presentation is Not about</vt:lpstr>
      <vt:lpstr>Local emergency preparedness committee: represented entities</vt:lpstr>
      <vt:lpstr>Local emergency preparedness committee: Current participants</vt:lpstr>
      <vt:lpstr>LEPC Leadership</vt:lpstr>
      <vt:lpstr>Example agenda items</vt:lpstr>
      <vt:lpstr>Ham Radio in Valley Hospitals</vt:lpstr>
      <vt:lpstr>PowerPoint Presentation</vt:lpstr>
      <vt:lpstr>PowerPoint Presentation</vt:lpstr>
      <vt:lpstr>Participating hospitals</vt:lpstr>
      <vt:lpstr>PowerPoint Presentation</vt:lpstr>
      <vt:lpstr>PowerPoint Presentation</vt:lpstr>
      <vt:lpstr>PowerPoint Presentation</vt:lpstr>
      <vt:lpstr>PowerPoint Presentation</vt:lpstr>
      <vt:lpstr>Questions/comments?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Management</dc:title>
  <dc:creator>Fred Castello</dc:creator>
  <cp:lastModifiedBy>Fred Castello</cp:lastModifiedBy>
  <cp:revision>2</cp:revision>
  <dcterms:created xsi:type="dcterms:W3CDTF">2024-01-02T16:54:07Z</dcterms:created>
  <dcterms:modified xsi:type="dcterms:W3CDTF">2024-01-02T17:11:35Z</dcterms:modified>
</cp:coreProperties>
</file>